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93" r:id="rId2"/>
    <p:sldId id="294" r:id="rId3"/>
    <p:sldId id="307" r:id="rId4"/>
    <p:sldId id="304" r:id="rId5"/>
    <p:sldId id="305" r:id="rId6"/>
    <p:sldId id="306" r:id="rId7"/>
    <p:sldId id="308" r:id="rId8"/>
  </p:sldIdLst>
  <p:sldSz cx="9144000" cy="6858000" type="screen4x3"/>
  <p:notesSz cx="6797675" cy="9928225"/>
  <p:custDataLst>
    <p:tags r:id="rId10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21900"/>
    <a:srgbClr val="FFF0C1"/>
    <a:srgbClr val="FFE389"/>
    <a:srgbClr val="663300"/>
    <a:srgbClr val="003399"/>
    <a:srgbClr val="006600"/>
    <a:srgbClr val="FFFFCC"/>
    <a:srgbClr val="FFD79B"/>
    <a:srgbClr val="FFC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46" d="100"/>
          <a:sy n="46" d="100"/>
        </p:scale>
        <p:origin x="9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4562-5337-472A-8059-39540191F78E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61CA-3548-4D54-A233-135092B1621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421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61CA-3548-4D54-A233-135092B16214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632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714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63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5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6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06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42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812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337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91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827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8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C1">
            <a:alpha val="8666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721A-C5B3-4EE1-B2A8-D32A7A9217A3}" type="datetimeFigureOut">
              <a:rPr lang="es-MX" smtClean="0"/>
              <a:t>25/11/2016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5ACD-647E-46A9-B92B-027386ADC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331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332656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3E1F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COLOQUIO FORMAR PARA INCLUIR </a:t>
            </a:r>
          </a:p>
          <a:p>
            <a:pPr algn="ctr"/>
            <a:r>
              <a:rPr lang="es-MX" sz="2400" b="1" dirty="0" smtClean="0">
                <a:solidFill>
                  <a:srgbClr val="3E1F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EN EDUCACIÓN MEDIA SUPERIOR: </a:t>
            </a:r>
          </a:p>
          <a:p>
            <a:pPr algn="ctr"/>
            <a:r>
              <a:rPr lang="es-MX" sz="2400" b="1" dirty="0" smtClean="0">
                <a:solidFill>
                  <a:srgbClr val="3E1F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REFLEXIONES SOBRE LA PRÁCTICA DOCENTE.</a:t>
            </a:r>
          </a:p>
          <a:p>
            <a:pPr algn="ctr"/>
            <a:r>
              <a:rPr lang="es-MX" sz="2400" b="1" dirty="0" err="1" smtClean="0">
                <a:solidFill>
                  <a:srgbClr val="3E1F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IISUE</a:t>
            </a:r>
            <a:r>
              <a:rPr lang="es-MX" sz="2400" b="1" dirty="0" smtClean="0">
                <a:solidFill>
                  <a:srgbClr val="3E1F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. UNAM</a:t>
            </a:r>
          </a:p>
          <a:p>
            <a:pPr algn="ctr"/>
            <a:endParaRPr lang="es-MX" sz="2400" b="1" dirty="0" smtClean="0">
              <a:solidFill>
                <a:srgbClr val="3E1F00"/>
              </a:solidFill>
              <a:latin typeface="Albertus Extra Bold" panose="020E0802040304020204" pitchFamily="34" charset="0"/>
              <a:cs typeface="Arial" panose="020B0604020202020204" pitchFamily="34" charset="0"/>
            </a:endParaRPr>
          </a:p>
          <a:p>
            <a:pPr algn="ctr"/>
            <a:endParaRPr lang="es-MX" sz="1200" b="1" dirty="0" smtClean="0">
              <a:solidFill>
                <a:srgbClr val="3E1F00"/>
              </a:solidFill>
              <a:latin typeface="Albertus Extra Bold" panose="020E0802040304020204" pitchFamily="34" charset="0"/>
              <a:cs typeface="Arial" panose="020B0604020202020204" pitchFamily="34" charset="0"/>
            </a:endParaRPr>
          </a:p>
          <a:p>
            <a:pPr algn="ctr"/>
            <a:endParaRPr lang="es-MX" sz="1200" b="1" dirty="0">
              <a:solidFill>
                <a:srgbClr val="3E1F00"/>
              </a:solidFill>
              <a:latin typeface="Albertus Extra Bold" panose="020E0802040304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C00000"/>
                </a:solidFill>
                <a:latin typeface="Albertus Extra Bold" panose="020E0802040304020204" pitchFamily="34" charset="0"/>
                <a:cs typeface="Arial" panose="020B0604020202020204" pitchFamily="34" charset="0"/>
              </a:rPr>
              <a:t>“LA ENSEÑANZA DE LA HISTORIA DE ACUERDO AL MODELO EDUCATIVO DEL COLEGIO DE CIENCIAS Y HUMANIDADES DE LA UNAM”</a:t>
            </a:r>
          </a:p>
          <a:p>
            <a:pPr algn="ctr"/>
            <a:endParaRPr lang="es-MX" sz="2000" b="1" dirty="0" smtClean="0">
              <a:solidFill>
                <a:srgbClr val="3E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rgbClr val="3E1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solidFill>
                  <a:srgbClr val="3E1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PROF. LUIS CARREÓN RAMÍREZ</a:t>
            </a:r>
          </a:p>
          <a:p>
            <a:pPr algn="ctr">
              <a:spcBef>
                <a:spcPts val="1200"/>
              </a:spcBef>
            </a:pPr>
            <a:endParaRPr lang="es-ES" sz="2400" b="1" dirty="0" smtClean="0">
              <a:solidFill>
                <a:srgbClr val="3E1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1200"/>
              </a:spcBef>
            </a:pPr>
            <a:r>
              <a:rPr lang="es-ES" sz="2400" b="1" dirty="0" smtClean="0">
                <a:solidFill>
                  <a:srgbClr val="3E1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25 de noviembre de 2016</a:t>
            </a:r>
            <a:endParaRPr lang="es-MX" sz="2400" b="1" dirty="0">
              <a:solidFill>
                <a:srgbClr val="3E1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o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13"/>
            </a:avLst>
          </a:prstGeom>
          <a:solidFill>
            <a:srgbClr val="3E1F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6 Rectángulo"/>
          <p:cNvSpPr/>
          <p:nvPr/>
        </p:nvSpPr>
        <p:spPr>
          <a:xfrm>
            <a:off x="0" y="0"/>
            <a:ext cx="9144000" cy="103105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endParaRPr lang="es-ES" sz="12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C00000"/>
              </a:buClr>
            </a:pPr>
            <a:r>
              <a:rPr lang="es-ES" sz="4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 MODELO EDUCATIVO CCH:</a:t>
            </a:r>
          </a:p>
          <a:p>
            <a:pPr algn="ctr">
              <a:buClr>
                <a:srgbClr val="C00000"/>
              </a:buClr>
            </a:pPr>
            <a:endParaRPr lang="es-MX" sz="9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16412" y="1484784"/>
            <a:ext cx="9036496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38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CONSISTE EN ENSEÑAR </a:t>
            </a:r>
            <a:r>
              <a:rPr lang="es-ES" sz="3800" b="1" dirty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</a:t>
            </a:r>
            <a:endParaRPr lang="es-ES" sz="38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ES" sz="3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“APRENDER </a:t>
            </a:r>
            <a:r>
              <a:rPr lang="es-ES" sz="38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APRENDER MÉTODOS Y LENGUAJES </a:t>
            </a:r>
            <a:r>
              <a:rPr lang="es-ES" sz="3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 LAS CIENCIAS Y HUMANIDADES” </a:t>
            </a:r>
            <a:r>
              <a:rPr lang="es-ES" sz="3800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INTERDISCIPLINARIAMENTE</a:t>
            </a:r>
            <a:r>
              <a:rPr lang="es-ES" sz="3800" b="1" i="1" dirty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DE FORMA COLEGIADA, </a:t>
            </a:r>
            <a:endParaRPr lang="es-ES" sz="3800" b="1" i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ES" sz="3800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 </a:t>
            </a:r>
            <a:r>
              <a:rPr lang="es-ES" sz="3800" b="1" i="1" dirty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COMPROMISO SOCIAL</a:t>
            </a:r>
            <a:endParaRPr lang="es-MX" sz="3800" b="1" i="1" dirty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7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3528" y="133222"/>
            <a:ext cx="84969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TESIS QUE SUSTENTA NUESTRO MODELO EDUCATIVO EN EL </a:t>
            </a:r>
            <a:r>
              <a:rPr lang="es-MX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CCH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s-MX" sz="2200" b="1" dirty="0" smtClean="0"/>
          </a:p>
          <a:p>
            <a:pPr algn="just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1ª. ENSEÑAR A APRENDER A APRENDER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lograr que los estudiantes sean conscientes y autónomos en sus aprendizajes para que </a:t>
            </a:r>
            <a:r>
              <a:rPr lang="es-MX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autoregulen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sus procesos de adquisición de conocimientos, habilidades, actitudes y valores.</a:t>
            </a:r>
          </a:p>
          <a:p>
            <a:pPr algn="just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2ª. ENSEÑAR MÉTODOS Y LENGUAJES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centrar la formación de un bachiller en el cómo se hace la ciencia, con visión propedéutica bajo la duda metodológica y no en el qué sabe la ciencia con visión </a:t>
            </a:r>
            <a:r>
              <a:rPr lang="es-MX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profesionalizante</a:t>
            </a:r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bajo una saturación temática que privilegia la memoria.</a:t>
            </a:r>
          </a:p>
          <a:p>
            <a:pPr algn="just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3ª. ENSEÑAR INTERDISCIPLINARIAMENTE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superar la lógica de las disciplinas aisladas y avanzar en el pensamiento complejo que exige la realidad socio-natural y personal del mundo.</a:t>
            </a:r>
          </a:p>
          <a:p>
            <a:pPr algn="just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4ª. ENSEÑAR EN FORMA COLEGIADA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rescatar el trabajo colaborativo y descartar la competencia que deshumaniza.</a:t>
            </a:r>
          </a:p>
          <a:p>
            <a:pPr algn="just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5ª. ENSEÑAR CON COMPROMISO SOCIAL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darle sentido al bachillerato para formar propedéuticamente para la vida ciudadana, laboral y profesional.</a:t>
            </a: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78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6 CuadroTexto"/>
          <p:cNvSpPr txBox="1"/>
          <p:nvPr/>
        </p:nvSpPr>
        <p:spPr>
          <a:xfrm>
            <a:off x="3152763" y="2893668"/>
            <a:ext cx="2401442" cy="104718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ENSEÑAR</a:t>
            </a: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“MÉTODOS Y LENGUAJES”</a:t>
            </a:r>
            <a:endParaRPr lang="es-MX" b="1" i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4 CuadroTexto"/>
          <p:cNvSpPr txBox="1"/>
          <p:nvPr/>
        </p:nvSpPr>
        <p:spPr>
          <a:xfrm>
            <a:off x="2679394" y="-36057"/>
            <a:ext cx="3528124" cy="104718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ENSEÑAR A </a:t>
            </a:r>
          </a:p>
          <a:p>
            <a:pPr algn="ctr"/>
            <a:r>
              <a:rPr lang="es-MX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</a:t>
            </a:r>
            <a:r>
              <a:rPr lang="es-MX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APRENDER A APRENDER”</a:t>
            </a:r>
          </a:p>
        </p:txBody>
      </p:sp>
      <p:sp>
        <p:nvSpPr>
          <p:cNvPr id="7" name="56 CuadroTexto"/>
          <p:cNvSpPr txBox="1"/>
          <p:nvPr/>
        </p:nvSpPr>
        <p:spPr>
          <a:xfrm>
            <a:off x="2901752" y="1166188"/>
            <a:ext cx="2903464" cy="148986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 CENTRO DE LA DOCENCIA ES: 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 APRENDIZAJE DE LOS ALUMNOS</a:t>
            </a:r>
            <a:endParaRPr lang="es-MX" sz="20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25051" y="29309"/>
            <a:ext cx="2589421" cy="196658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SIGNIFICA APRENDER A </a:t>
            </a:r>
            <a:r>
              <a:rPr lang="es-MX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VALORAR, </a:t>
            </a:r>
          </a:p>
          <a:p>
            <a:pPr algn="ctr"/>
            <a:r>
              <a:rPr lang="es-MX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COMPRENDER </a:t>
            </a:r>
          </a:p>
          <a:p>
            <a:pPr algn="ctr"/>
            <a:r>
              <a:rPr lang="es-MX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 APLICAR EL CONOCIMIENTO </a:t>
            </a:r>
            <a:endParaRPr lang="es-MX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57 CuadroTexto"/>
          <p:cNvSpPr txBox="1"/>
          <p:nvPr/>
        </p:nvSpPr>
        <p:spPr>
          <a:xfrm>
            <a:off x="6301688" y="-137389"/>
            <a:ext cx="2842312" cy="313664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ESTÉN CONSCIENTES DE LOGRAR SUS APRENDIZAJES, CON AUTONOMÍA PARA </a:t>
            </a:r>
            <a:r>
              <a:rPr lang="es-ES" b="1" dirty="0" err="1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AUTOREGULAR</a:t>
            </a: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CONOCIMIENTOS, HABILIDADES Y ACTITUDES</a:t>
            </a:r>
            <a:endParaRPr lang="es-MX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57 CuadroTexto"/>
          <p:cNvSpPr txBox="1"/>
          <p:nvPr/>
        </p:nvSpPr>
        <p:spPr>
          <a:xfrm>
            <a:off x="6455013" y="3203759"/>
            <a:ext cx="2539974" cy="227305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 CARÁCTER PROPEDÉUTICO PARA LAS VIDAS</a:t>
            </a: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PROFESIONAL, DE TRABAJO Y CIUDADANA</a:t>
            </a:r>
            <a:endParaRPr lang="es-MX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CuadroTexto"/>
          <p:cNvSpPr txBox="1"/>
          <p:nvPr/>
        </p:nvSpPr>
        <p:spPr>
          <a:xfrm>
            <a:off x="589" y="4057607"/>
            <a:ext cx="6454424" cy="297111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QUE EL ESTUDIANTE </a:t>
            </a:r>
            <a:r>
              <a:rPr lang="es-MX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APRENDA A PENSAR METODOLÓGICAMENTE </a:t>
            </a:r>
            <a:r>
              <a:rPr lang="es-MX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SEGÚN LA  DISCIPLINA QUE ENSEÑAMOS Y EL  ÁREA A LA QUE PERTENECE: </a:t>
            </a:r>
          </a:p>
          <a:p>
            <a:pPr marL="180975" indent="-180975">
              <a:spcBef>
                <a:spcPts val="600"/>
              </a:spcBef>
              <a:buClr>
                <a:srgbClr val="C00000"/>
              </a:buClr>
              <a:buFont typeface="Arial Black" panose="020B0A04020102020204" pitchFamily="34" charset="0"/>
              <a:buChar char="●"/>
            </a:pP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HISTÓRICO-SOCIAL Y HUMANISTA</a:t>
            </a:r>
          </a:p>
          <a:p>
            <a:pPr marL="180975" indent="-180975">
              <a:buClr>
                <a:srgbClr val="C00000"/>
              </a:buClr>
              <a:buFont typeface="Arial Black" panose="020B0A04020102020204" pitchFamily="34" charset="0"/>
              <a:buChar char="●"/>
            </a:pP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CIENCIAS EXPERIMENTALES</a:t>
            </a:r>
          </a:p>
          <a:p>
            <a:pPr marL="180975" indent="-180975">
              <a:buClr>
                <a:srgbClr val="C00000"/>
              </a:buClr>
              <a:buFont typeface="Arial Black" panose="020B0A04020102020204" pitchFamily="34" charset="0"/>
              <a:buChar char="●"/>
            </a:pP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LENGUAJES CUALITATIVOS DE LOS IDIOMAS </a:t>
            </a:r>
          </a:p>
          <a:p>
            <a:pPr marL="180975" indent="-180975">
              <a:buClr>
                <a:srgbClr val="C00000"/>
              </a:buClr>
              <a:buFont typeface="Arial Black" panose="020B0A04020102020204" pitchFamily="34" charset="0"/>
              <a:buChar char="●"/>
            </a:pPr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LENGUAJES CUANTITATIVOS DE LAS MATEMÁTICAS Y EL CÓMPUTO</a:t>
            </a:r>
            <a:endParaRPr lang="es-MX" b="1" dirty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57 CuadroTexto"/>
          <p:cNvSpPr txBox="1"/>
          <p:nvPr/>
        </p:nvSpPr>
        <p:spPr>
          <a:xfrm>
            <a:off x="610" y="1995896"/>
            <a:ext cx="2567139" cy="16601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POR MEDIO DE </a:t>
            </a:r>
            <a:r>
              <a:rPr lang="es-ES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TRABAJO COLEGIADO E  INVESTIGACIÓN ESCOLAR</a:t>
            </a:r>
            <a:endParaRPr lang="es-MX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 flipH="1">
            <a:off x="4472614" y="1107715"/>
            <a:ext cx="1" cy="7681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5" idx="0"/>
            <a:endCxn id="7" idx="2"/>
          </p:cNvCxnSpPr>
          <p:nvPr/>
        </p:nvCxnSpPr>
        <p:spPr>
          <a:xfrm flipV="1">
            <a:off x="4353484" y="2656049"/>
            <a:ext cx="0" cy="23761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4348716" y="3940855"/>
            <a:ext cx="4768" cy="36533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5" idx="3"/>
          </p:cNvCxnSpPr>
          <p:nvPr/>
        </p:nvCxnSpPr>
        <p:spPr>
          <a:xfrm>
            <a:off x="5554205" y="3417262"/>
            <a:ext cx="962011" cy="100665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6113348" y="525508"/>
            <a:ext cx="40286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 flipV="1">
            <a:off x="2215716" y="525508"/>
            <a:ext cx="381052" cy="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88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6 CuadroTexto"/>
          <p:cNvSpPr txBox="1"/>
          <p:nvPr/>
        </p:nvSpPr>
        <p:spPr>
          <a:xfrm>
            <a:off x="3240938" y="308114"/>
            <a:ext cx="2707105" cy="313664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LOS ESTUDIANTES ADOPTEN EL MODELO EDUCATIVO Y SU RELACIÓN CON EL PLAN Y PROGRAMAS DE ESTUDIO </a:t>
            </a:r>
            <a:endParaRPr lang="es-MX" sz="20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-46328" y="55909"/>
            <a:ext cx="3268933" cy="2034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APRENDAN A APRENDER</a:t>
            </a:r>
          </a:p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PREGUNTAS PROBLEMATIZADORAS 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INVESTIGUEN, DISCUTAN, COMPRENDAN, EXPONGAN Y APLIQUEN</a:t>
            </a:r>
            <a:endParaRPr lang="es-MX" sz="1600" b="1" dirty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57 CuadroTexto"/>
          <p:cNvSpPr txBox="1"/>
          <p:nvPr/>
        </p:nvSpPr>
        <p:spPr>
          <a:xfrm>
            <a:off x="5966376" y="865236"/>
            <a:ext cx="3199885" cy="25795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APRENDAN A COMPRENDER Y A APLICAR MÉTODOS Y LENGUAJES POR </a:t>
            </a:r>
            <a:r>
              <a:rPr lang="es-ES" sz="1600" b="1" dirty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MEDIO 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CONJUGAR TEMÁTICAS Y HECHOS</a:t>
            </a:r>
            <a:endParaRPr lang="es-MX" sz="16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 </a:t>
            </a:r>
            <a:r>
              <a:rPr lang="es-ES" sz="16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UNA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INTERPRETACIÓN TEÓRICO FILOSÓFICA</a:t>
            </a:r>
            <a:endParaRPr lang="es-MX" sz="16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CuadroTexto"/>
          <p:cNvSpPr txBox="1"/>
          <p:nvPr/>
        </p:nvSpPr>
        <p:spPr>
          <a:xfrm>
            <a:off x="319511" y="2039409"/>
            <a:ext cx="2568608" cy="14898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REFLEXIONEN SUS APRENDIZAJES ACORDE A SUS </a:t>
            </a:r>
            <a:r>
              <a:rPr lang="es-MX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INTELIGENCIAS MÚLTIPLES:</a:t>
            </a:r>
            <a:endParaRPr lang="es-MX" sz="16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5845853" y="1196752"/>
            <a:ext cx="494103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 flipV="1">
            <a:off x="2843808" y="692696"/>
            <a:ext cx="488774" cy="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4 CuadroTexto"/>
          <p:cNvSpPr txBox="1"/>
          <p:nvPr/>
        </p:nvSpPr>
        <p:spPr>
          <a:xfrm>
            <a:off x="-21456" y="3488503"/>
            <a:ext cx="4433920" cy="121744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1600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INTELIGENCIAS PARA </a:t>
            </a:r>
            <a:r>
              <a:rPr lang="es-MX" sz="16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APRENDER A SER: </a:t>
            </a:r>
            <a:r>
              <a:rPr lang="es-MX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INTRAPERSONAL, INTERPERSONAL E </a:t>
            </a:r>
            <a:r>
              <a:rPr lang="es-MX" sz="16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INTERNATURISTA</a:t>
            </a:r>
            <a:r>
              <a:rPr lang="es-MX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57 CuadroTexto"/>
          <p:cNvSpPr txBox="1"/>
          <p:nvPr/>
        </p:nvSpPr>
        <p:spPr>
          <a:xfrm>
            <a:off x="4656795" y="3461747"/>
            <a:ext cx="4539133" cy="17622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 PROFESOR PROVEE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CORRIENTES DE PENSAMIENTO Y TEORÍAS DE LAS CIENCIAS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QUE LES PERMITEN COMPRENDER LOS  CONCEPTOS, LOS PROCEDIMIENTOS TÉCNICOS Y EL CONTEXTO EN QUE SE APLICAN</a:t>
            </a:r>
            <a:endParaRPr lang="es-MX" sz="16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57 CuadroTexto"/>
          <p:cNvSpPr txBox="1"/>
          <p:nvPr/>
        </p:nvSpPr>
        <p:spPr>
          <a:xfrm>
            <a:off x="5004048" y="5204119"/>
            <a:ext cx="4139952" cy="14898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TAMBIÉN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 UTILIZAN LOS LENGUAJE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 DE LOS IDIOMAS Y LA CUANTIFICACIÓN MATEMÁTICA DE LOS FENÓMENOS ESTUDIADOS</a:t>
            </a:r>
            <a:endParaRPr lang="es-MX" sz="16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6 CuadroTexto"/>
          <p:cNvSpPr txBox="1"/>
          <p:nvPr/>
        </p:nvSpPr>
        <p:spPr>
          <a:xfrm>
            <a:off x="-30651" y="4756558"/>
            <a:ext cx="4556274" cy="9450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INTELIGENCIAS PARA </a:t>
            </a:r>
            <a:r>
              <a:rPr lang="es-ES" sz="1600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APRENDER A CONOCER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LINGÜÍSTICA, LÓGICO-MATEMÁTICA, CORPORAL KINÉSICA</a:t>
            </a:r>
            <a:endParaRPr lang="es-MX" sz="16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57 CuadroTexto"/>
          <p:cNvSpPr txBox="1"/>
          <p:nvPr/>
        </p:nvSpPr>
        <p:spPr>
          <a:xfrm>
            <a:off x="-21456" y="5778665"/>
            <a:ext cx="4872313" cy="9450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INTELIGENCIAS </a:t>
            </a:r>
            <a:r>
              <a:rPr lang="es-ES" sz="1600" b="1" i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PARA APRENDER A HACER</a:t>
            </a:r>
            <a:r>
              <a:rPr lang="es-ES" sz="16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es-ES" sz="1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EXISTENCIAL-TEMPORAL, VISUAL-ESPACIAL, ARTÍSTICO-MUSICAL</a:t>
            </a:r>
            <a:endParaRPr lang="es-MX" sz="16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6" grpId="0" animBg="1"/>
      <p:bldP spid="28" grpId="0" animBg="1"/>
      <p:bldP spid="29" grpId="0" animBg="1"/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6 CuadroTexto"/>
          <p:cNvSpPr txBox="1"/>
          <p:nvPr/>
        </p:nvSpPr>
        <p:spPr>
          <a:xfrm>
            <a:off x="3064624" y="3863384"/>
            <a:ext cx="3024000" cy="274978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 NECESARIO CUBRIR </a:t>
            </a:r>
            <a:r>
              <a:rPr lang="es-ES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 PROCESO EDUCATIVO INTEGRAL DE DOCENCIA </a:t>
            </a:r>
            <a:r>
              <a:rPr lang="es-ES" sz="14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 MOTIVE EL INTERÉS DEL ESTUDIANTE BAJO UNA PLANEACIÓN CON ESTRATEGIAS DE ENSEÑANZA, APRENDIZAJE Y EVALUACIÓN </a:t>
            </a:r>
          </a:p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(MI – </a:t>
            </a:r>
            <a:r>
              <a:rPr lang="es-ES" sz="1400" b="1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PEAE</a:t>
            </a:r>
            <a:r>
              <a:rPr lang="es-ES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  <a:endParaRPr lang="es-MX" sz="14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4 CuadroTexto"/>
          <p:cNvSpPr txBox="1"/>
          <p:nvPr/>
        </p:nvSpPr>
        <p:spPr>
          <a:xfrm>
            <a:off x="2982264" y="3257"/>
            <a:ext cx="3164536" cy="131960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IMPORTA </a:t>
            </a:r>
            <a:r>
              <a:rPr lang="es-MX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APRENDER A PENSAR HISTÓRICAMENTE</a:t>
            </a:r>
            <a:r>
              <a:rPr lang="es-MX" sz="14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ASPECTO CLAVE DEL MÉTODO HISTÓRICO-SOCIAL</a:t>
            </a:r>
          </a:p>
        </p:txBody>
      </p:sp>
      <p:sp>
        <p:nvSpPr>
          <p:cNvPr id="7" name="56 CuadroTexto"/>
          <p:cNvSpPr txBox="1"/>
          <p:nvPr/>
        </p:nvSpPr>
        <p:spPr>
          <a:xfrm>
            <a:off x="3554426" y="1635935"/>
            <a:ext cx="2044396" cy="196658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ENSEÑAR HISTORIA ACORDE AL MODELO EDUCATIVO DEL CCH</a:t>
            </a:r>
            <a:endParaRPr lang="es-MX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-9177" y="-86077"/>
            <a:ext cx="2825220" cy="406666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 APRENDE A APRENDER HISTORIA CON UNA PEDAGOGÍA CONSTRUCTIVISTA DE LAS </a:t>
            </a:r>
            <a:r>
              <a:rPr lang="es-MX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PREGUNTAS METODOLÓGICAS: </a:t>
            </a:r>
          </a:p>
          <a:p>
            <a:pPr marL="88900" indent="-88900">
              <a:buClr>
                <a:srgbClr val="C00000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PARA QUÉ Y POR QUÉ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SE DA UN PROCESO HISTÓRICO? </a:t>
            </a:r>
          </a:p>
          <a:p>
            <a:pPr marL="88900" indent="-88900">
              <a:buClr>
                <a:srgbClr val="C00000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QUIÉNES PARTICIPAN Y QUÉ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LOS MOTIVA? </a:t>
            </a:r>
          </a:p>
          <a:p>
            <a:pPr marL="88900" indent="-88900">
              <a:buClr>
                <a:srgbClr val="C00000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CÓMO Y CON QUE 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PROCEDIMIENTOS Y ELEMENTOS SE REALIZÓ? </a:t>
            </a:r>
          </a:p>
          <a:p>
            <a:pPr marL="88900" indent="-88900">
              <a:buClr>
                <a:srgbClr val="C00000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CUÁNDO Y DÓNDE 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OCURRIÓ ESE PROCESO? </a:t>
            </a:r>
          </a:p>
          <a:p>
            <a:pPr marL="88900" indent="-88900">
              <a:buClr>
                <a:srgbClr val="C00000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¿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CUÁLES Y CUÁNTOS 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FACTORES INCIDIERON EN LA DETERMINACIÓN DE SUS RESULTADOS? </a:t>
            </a:r>
          </a:p>
        </p:txBody>
      </p:sp>
      <p:sp>
        <p:nvSpPr>
          <p:cNvPr id="9" name="57 CuadroTexto"/>
          <p:cNvSpPr txBox="1"/>
          <p:nvPr/>
        </p:nvSpPr>
        <p:spPr>
          <a:xfrm>
            <a:off x="6303844" y="9117"/>
            <a:ext cx="2842312" cy="296202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 APRENDE A APRENDER EL MÉTODO HISTÓRICO Y SUS LENGUAJES TOMANDO COMO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PUNTO DE PARTIDA EL PRESENTE QUE VIVE EL ESTUDIANTE 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PARA BUSCAR SU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EXPLICACIÓN EN LOS TEMAS DEL PASADO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CONTENIDOS EN EL PROGRAMA DE ESTUDIOS Y TAMBIÉN CON LA PROBABILIDAD DE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REFLEXIONAR EL FUTURO</a:t>
            </a:r>
            <a:endParaRPr lang="es-MX" sz="12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57 CuadroTexto"/>
          <p:cNvSpPr txBox="1"/>
          <p:nvPr/>
        </p:nvSpPr>
        <p:spPr>
          <a:xfrm>
            <a:off x="6380884" y="3236373"/>
            <a:ext cx="2539974" cy="3661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 ESENCIAL: </a:t>
            </a:r>
            <a:endParaRPr lang="es-MX" sz="14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57 CuadroTexto"/>
          <p:cNvSpPr txBox="1"/>
          <p:nvPr/>
        </p:nvSpPr>
        <p:spPr>
          <a:xfrm>
            <a:off x="6191" y="5003081"/>
            <a:ext cx="2922908" cy="17622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 REQUIERE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PLANEAR EL AMBIENT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 DE CADA CLASE ACORDE A LAS ESTRATEGIAS DIDÁCTICASY EVALUARLAS PARA CORREGIR YA QUE INCIDEN EN EL APROVECHAMIENTO ESCOLAR DEL ESTUDIANTE</a:t>
            </a:r>
            <a:endParaRPr lang="es-MX" sz="12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de flecha 2"/>
          <p:cNvCxnSpPr>
            <a:stCxn id="6" idx="2"/>
            <a:endCxn id="7" idx="0"/>
          </p:cNvCxnSpPr>
          <p:nvPr/>
        </p:nvCxnSpPr>
        <p:spPr>
          <a:xfrm>
            <a:off x="4564532" y="1322859"/>
            <a:ext cx="12092" cy="31307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5" idx="0"/>
            <a:endCxn id="7" idx="2"/>
          </p:cNvCxnSpPr>
          <p:nvPr/>
        </p:nvCxnSpPr>
        <p:spPr>
          <a:xfrm flipV="1">
            <a:off x="4576624" y="3602522"/>
            <a:ext cx="0" cy="2608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7635411" y="2942978"/>
            <a:ext cx="13880" cy="32257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6168933" y="690542"/>
            <a:ext cx="40286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 flipV="1">
            <a:off x="2584291" y="619148"/>
            <a:ext cx="381052" cy="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7 CuadroTexto"/>
          <p:cNvSpPr txBox="1"/>
          <p:nvPr/>
        </p:nvSpPr>
        <p:spPr>
          <a:xfrm>
            <a:off x="6162260" y="3616478"/>
            <a:ext cx="2977223" cy="135365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 SEPARAR EL CONOCIMIENTO PEDAGÓGICO-DIDÁCTICO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QUE NOS OFRECE EL MODELO EDUCATIVO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RESPECTO AL CONTENIDO TEMÁTICO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DEL PROGRAMA</a:t>
            </a:r>
            <a:endParaRPr lang="es-MX" sz="12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6146800" y="4939634"/>
            <a:ext cx="2977223" cy="7407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 AISLAR EL ESTUDIO DEL PASADO DE LA EXPLICACIÓN DEL PRESENTE</a:t>
            </a:r>
            <a:endParaRPr lang="es-MX" sz="1200" b="1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57 CuadroTexto"/>
          <p:cNvSpPr txBox="1"/>
          <p:nvPr/>
        </p:nvSpPr>
        <p:spPr>
          <a:xfrm>
            <a:off x="6146800" y="5641489"/>
            <a:ext cx="2977223" cy="114934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33CC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APLICACIÓN DEL CONOCIMIENTO HISTÓRICO A LA REALIDAD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PARA MANTENER LA MOTIVACIÓN Y EL INTERÉS</a:t>
            </a:r>
            <a:endParaRPr lang="es-MX" sz="12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57 CuadroTexto"/>
          <p:cNvSpPr txBox="1"/>
          <p:nvPr/>
        </p:nvSpPr>
        <p:spPr>
          <a:xfrm>
            <a:off x="-15686" y="3848139"/>
            <a:ext cx="2922908" cy="9450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lIns="114382" tIns="57191" rIns="114382" bIns="57191" rtlCol="0" anchor="ctr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TAMBIÉN CON </a:t>
            </a:r>
            <a:r>
              <a:rPr lang="es-ES" sz="1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PREGUNTAS PERTINENTES QUE FORMULAN LOS ESTUDIANTES</a:t>
            </a:r>
            <a:r>
              <a:rPr lang="es-ES" sz="1200" b="1" dirty="0" smtClean="0">
                <a:solidFill>
                  <a:srgbClr val="2211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EN CADA TEMA</a:t>
            </a:r>
            <a:endParaRPr lang="es-MX" sz="1200" b="1" dirty="0" smtClean="0">
              <a:solidFill>
                <a:srgbClr val="2211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Conector recto de flecha 68"/>
          <p:cNvCxnSpPr>
            <a:stCxn id="5" idx="1"/>
          </p:cNvCxnSpPr>
          <p:nvPr/>
        </p:nvCxnSpPr>
        <p:spPr>
          <a:xfrm flipH="1" flipV="1">
            <a:off x="2700772" y="5238274"/>
            <a:ext cx="363852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7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57" grpId="0" animBg="1"/>
      <p:bldP spid="58" grpId="0" animBg="1"/>
      <p:bldP spid="59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37695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TESIS QUE SUSTENTAN UNA ENSEÑANZA DE LA HISTORIA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BAJO EL MODELO EDUCATIVO DEL COLEGIO DE CIENCIAS Y HUMANIDADES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5556" y="1196752"/>
            <a:ext cx="770485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1ª. ENSEÑAR HISTORIA </a:t>
            </a:r>
            <a:r>
              <a:rPr lang="es-MX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explicar el presente desde la perspectiva del pasado</a:t>
            </a:r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una manera de aproximarnos al futuro.</a:t>
            </a:r>
          </a:p>
          <a:p>
            <a:pPr algn="just"/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2ª. ENSEÑAR HISTORIA </a:t>
            </a:r>
            <a:r>
              <a:rPr lang="es-MX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aprendizaje situado en la realidad de nuestros estudiantes </a:t>
            </a:r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punto de partida de su didáctica.</a:t>
            </a:r>
          </a:p>
          <a:p>
            <a:pPr algn="just"/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3ª. ENSEÑAR HISTORIA </a:t>
            </a:r>
            <a:r>
              <a:rPr lang="es-MX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aprender a pensar históricamente toda la realidad del estudiante  </a:t>
            </a:r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visión del mundo y no como información precisa.</a:t>
            </a:r>
          </a:p>
          <a:p>
            <a:pPr algn="just"/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4ª. ENSEÑAR HISTORIA </a:t>
            </a:r>
            <a:r>
              <a:rPr lang="es-MX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nunca desligar el conocimiento pedagógico del contenido temático </a:t>
            </a:r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programas para permanecer en el interés de los estudiantes</a:t>
            </a:r>
          </a:p>
          <a:p>
            <a:pPr algn="just"/>
            <a:r>
              <a:rPr lang="es-MX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5ª. ENSEÑAR HISTORIA </a:t>
            </a:r>
            <a:r>
              <a:rPr lang="es-MX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motivar e interesar al estudiante bajo un plan de enseñanza, aprendizaje que permanentemente debe ser evaluado.</a:t>
            </a:r>
            <a:endParaRPr lang="es-MX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27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72d6e53dabd955fbfb3329ceadb85f2762ac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874</Words>
  <Application>Microsoft Office PowerPoint</Application>
  <PresentationFormat>Presentación en pantalla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Albertus Extra Bold</vt:lpstr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LUCARA</cp:lastModifiedBy>
  <cp:revision>279</cp:revision>
  <cp:lastPrinted>2013-02-26T01:43:27Z</cp:lastPrinted>
  <dcterms:created xsi:type="dcterms:W3CDTF">2013-02-25T16:51:11Z</dcterms:created>
  <dcterms:modified xsi:type="dcterms:W3CDTF">2016-11-25T13:21:06Z</dcterms:modified>
</cp:coreProperties>
</file>