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80" r:id="rId4"/>
    <p:sldId id="281" r:id="rId5"/>
    <p:sldId id="282" r:id="rId6"/>
    <p:sldId id="275" r:id="rId7"/>
    <p:sldId id="276" r:id="rId8"/>
    <p:sldId id="277" r:id="rId9"/>
    <p:sldId id="278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9144000" cy="6858000" type="screen4x3"/>
  <p:notesSz cx="9283700" cy="6985000"/>
  <p:embeddedFontLs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87C752-1B97-4E10-93B2-271F0E47D99C}">
          <p14:sldIdLst>
            <p14:sldId id="256"/>
            <p14:sldId id="274"/>
            <p14:sldId id="280"/>
            <p14:sldId id="281"/>
            <p14:sldId id="282"/>
            <p14:sldId id="275"/>
            <p14:sldId id="276"/>
            <p14:sldId id="277"/>
            <p14:sldId id="278"/>
            <p14:sldId id="279"/>
            <p14:sldId id="266"/>
            <p14:sldId id="267"/>
            <p14:sldId id="268"/>
            <p14:sldId id="269"/>
            <p14:sldId id="270"/>
            <p14:sldId id="271"/>
            <p14:sldId id="272"/>
            <p14:sldId id="265"/>
          </p14:sldIdLst>
        </p14:section>
        <p14:section name="Sección sin título" id="{D23B9C95-6677-48B1-AE7F-76346BD92F35}">
          <p14:sldIdLst/>
        </p14:section>
        <p14:section name="Sección sin título" id="{6E51AAC1-047A-4C7E-8434-1538238E46F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0B0F0"/>
    <a:srgbClr val="F2A10E"/>
    <a:srgbClr val="007A37"/>
    <a:srgbClr val="740000"/>
    <a:srgbClr val="FF66CC"/>
    <a:srgbClr val="FF6600"/>
    <a:srgbClr val="000000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91" autoAdjust="0"/>
    <p:restoredTop sz="94825" autoAdjust="0"/>
  </p:normalViewPr>
  <p:slideViewPr>
    <p:cSldViewPr>
      <p:cViewPr varScale="1">
        <p:scale>
          <a:sx n="50" d="100"/>
          <a:sy n="50" d="100"/>
        </p:scale>
        <p:origin x="6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18AA81B-8268-4EA5-82A1-E541D30007F2}" type="datetimeFigureOut">
              <a:rPr lang="es-MX" smtClean="0"/>
              <a:t>15/11/2016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7CC330A-8A1E-424F-90A9-1D34048C63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89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57951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C7CE-583A-404A-B485-9E8A93F9F22B}" type="datetimeFigureOut">
              <a:rPr lang="es-MX" smtClean="0"/>
              <a:t>15/11/2016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8370" y="3361114"/>
            <a:ext cx="7426960" cy="2750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57951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EFC75-6BBC-4968-A00D-26A47BA97A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9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3364" y="3255119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una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8224" y="476672"/>
            <a:ext cx="1917540" cy="20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0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353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81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17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91AA-E81F-4103-8A23-A8B39E18EA57}" type="datetimeFigureOut">
              <a:rPr lang="es-MX" smtClean="0"/>
              <a:t>15/11/2016</a:t>
            </a:fld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97C7-40DC-420D-A8AA-DEC53E3E49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9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6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5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15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BAE091AA-E81F-4103-8A23-A8B39E18EA57}" type="datetimeFigureOut">
              <a:rPr lang="es-MX" smtClean="0"/>
              <a:pPr/>
              <a:t>15/11/2016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F7F97C7-40DC-420D-A8AA-DEC53E3E4922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unam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355976" y="6309320"/>
            <a:ext cx="432048" cy="4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C000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23888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06450" indent="-1825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989013" indent="-18256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163638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2336556"/>
          </a:xfrm>
        </p:spPr>
        <p:txBody>
          <a:bodyPr>
            <a:normAutofit fontScale="90000"/>
          </a:bodyPr>
          <a:lstStyle/>
          <a:p>
            <a:r>
              <a:rPr lang="es-MX" dirty="0"/>
              <a:t>Convertirse en Profesor: La persona y la localización social de la formación del profesorado.</a:t>
            </a:r>
            <a:br>
              <a:rPr lang="es-MX" dirty="0"/>
            </a:br>
            <a:r>
              <a:rPr lang="es-MX" dirty="0"/>
              <a:t>Robert V. Bullough, Jr.</a:t>
            </a:r>
            <a:br>
              <a:rPr lang="es-MX" dirty="0"/>
            </a:b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376264" cy="19839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04248" y="5805264"/>
            <a:ext cx="208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Cecilio Rojas Espejo</a:t>
            </a:r>
          </a:p>
          <a:p>
            <a:r>
              <a:rPr lang="es-MX" dirty="0"/>
              <a:t>Plantel Vallejo, 2016</a:t>
            </a:r>
          </a:p>
        </p:txBody>
      </p:sp>
    </p:spTree>
    <p:extLst>
      <p:ext uri="{BB962C8B-B14F-4D97-AF65-F5344CB8AC3E}">
        <p14:creationId xmlns:p14="http://schemas.microsoft.com/office/powerpoint/2010/main" val="10498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692697"/>
            <a:ext cx="7772400" cy="1080119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Etapas, metamorfoseadas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772400" cy="4176464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profesores noveles pasan por etapas o fases. Éstas han jugado un papel muy importante en la configuración del pensamiento sobre el proceso de convertirse en profesor. (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Fuller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y Brown, 1975),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Ryan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(1986), proponen cuatro estadios flexibles pero identificables: Etapas de: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Fantasía,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Supervivencia,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Dominio,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Impacto.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4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480720" cy="1470025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Experiencia previa y las consideraciones del maestro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7992888" cy="345638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aspirantes a profesor llegan con unas creencias arraigadas sobre la enseñanza y sobre la propia persona en su condición de profesor. Creencias que se han ido forjando a lo largo de los años en la que se han sentado en las aulas observando e interactuando con los profesores.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aprendizaje por observación es fuente de muchas creencias sobre la enseñanza, pero no es la única. Éste explica sólo una parte de la historia.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9418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Fuentes influyentes de creencias.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educación y experiencia religiosa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experiencia laboral previa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educación de los hijos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experiencia como profesor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acontecimientos traumáticos o los incidentes críticos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socialización dentro del discurso académico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practicas familiares para criar a los niños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intereses académicos familiares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tradiciones familiares en torno a la enseñanza y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dificultades de aprendizaje pueden ser fuentes importantes que originan las creencias de los profesores noveles.</a:t>
            </a:r>
          </a:p>
        </p:txBody>
      </p:sp>
    </p:spTree>
    <p:extLst>
      <p:ext uri="{BB962C8B-B14F-4D97-AF65-F5344CB8AC3E}">
        <p14:creationId xmlns:p14="http://schemas.microsoft.com/office/powerpoint/2010/main" val="139218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¿Todo conocimiento tiene sus raíces en las creencias?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primeras experiencias influyen profundamente sobre los criterios de las personas, que acaban convirtiéndose en teorías(creencias) y son muy reacias al cambio. Aquellas creencias que están más directamente conectadas con nuestras concepciones sobre uno mismo, nuestro “yo substancial”, son las más resistentes al cambio.</a:t>
            </a:r>
          </a:p>
        </p:txBody>
      </p:sp>
    </p:spTree>
    <p:extLst>
      <p:ext uri="{BB962C8B-B14F-4D97-AF65-F5344CB8AC3E}">
        <p14:creationId xmlns:p14="http://schemas.microsoft.com/office/powerpoint/2010/main" val="77175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naturaleza de la actividad de la enseñanza y el proceso de convertirse en profesor.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la enseñanza el medio es el mensaje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mensaje consiste en quién y qué es el profesor como persona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enseñanza rara vez consiste en una interpretación: “es difícil separar, de forma convincente y fiable, el Yo de la imagen profesional”. Es propia de la naturaleza de la enseñanza la sensación de que de un momento a otro vaya a caerse la máscara del interprete del papel.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es sorprendente que muchos profesores noveles respondan a la defensiva ante el ofrecimiento de colaboración por parte de otros profesores o ante las críticas de los supervisores y, en consecuencia, la descarten.</a:t>
            </a:r>
          </a:p>
        </p:txBody>
      </p:sp>
    </p:spTree>
    <p:extLst>
      <p:ext uri="{BB962C8B-B14F-4D97-AF65-F5344CB8AC3E}">
        <p14:creationId xmlns:p14="http://schemas.microsoft.com/office/powerpoint/2010/main" val="364980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Influir sobre las creencias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creencias pueden considerarse como conocimiento somático, habilidades fisiológicas, lo que se caracteriza como el “yo cuerpo”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 necesaria la ayuda para la reconstrucción. Sólo las creencias tontas y superficiales son las que cambian con facilidad, y éstas tienen pocas consecuencias, por no decir ninguna, sobre el proceso de convertirse en profesor.</a:t>
            </a:r>
          </a:p>
        </p:txBody>
      </p:sp>
    </p:spTree>
    <p:extLst>
      <p:ext uri="{BB962C8B-B14F-4D97-AF65-F5344CB8AC3E}">
        <p14:creationId xmlns:p14="http://schemas.microsoft.com/office/powerpoint/2010/main" val="272569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Estilo de enseñanza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Convertido la persona en profesor, las creencias se refuerzan manifestándose en un estilo de enseñanza relativamente estable donde el estilo y las creencias-la práctica y la teoría- son elementos que se apoyan y confirman el uno con el otro.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Existen pocas evidencias de que en la formación del profesorado, al centrarse en el desarrollo de los profesores noveles, por no hablar de sus creencias, se atienda a las teorías personales éstos aplican en la enseñanza y que afectan tan profundamente a este desarrollo.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Las creencias que los profesores noveles traen consigo a la carrera de formación del profesorado afectan profundamente a su desarrollo.</a:t>
            </a:r>
          </a:p>
        </p:txBody>
      </p:sp>
    </p:spTree>
    <p:extLst>
      <p:ext uri="{BB962C8B-B14F-4D97-AF65-F5344CB8AC3E}">
        <p14:creationId xmlns:p14="http://schemas.microsoft.com/office/powerpoint/2010/main" val="422727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poder de los contextos múltiples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La formación formal del profesorado es uno de los contextos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La carrera de formación del profesorado forma parte del contexto más amplio del sistema educativo, el cual, a su vez, está incrustado dentro de un contexto cultural, político y económico más amplio.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Éstas incrustaciones son una fuente que genera los temas compartidos del desarrollo del profesor, pero al mismo tiempo son también fuente de sus problemas compartidos.</a:t>
            </a:r>
          </a:p>
        </p:txBody>
      </p:sp>
    </p:spTree>
    <p:extLst>
      <p:ext uri="{BB962C8B-B14F-4D97-AF65-F5344CB8AC3E}">
        <p14:creationId xmlns:p14="http://schemas.microsoft.com/office/powerpoint/2010/main" val="349442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0768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772400" cy="1080120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772400" cy="4248472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atención se centra en: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importancia de la experiencia previa y las consideraciones del maestro sobre el hecho de convertirse en profesor.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influencias del contexto, teniendo en cuenta el contexto cultural más amplio en el cual los aspirantes se convierten en profesores y donde tiene lugar la formación del profesorado y empiezan a trabajar.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aspectos que se enfrenta la formación del profesorado en su enfoque formal. Problemas y desafíos.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movimiento EDP (escuelas de desarrollo profesional)</a:t>
            </a:r>
          </a:p>
        </p:txBody>
      </p:sp>
    </p:spTree>
    <p:extLst>
      <p:ext uri="{BB962C8B-B14F-4D97-AF65-F5344CB8AC3E}">
        <p14:creationId xmlns:p14="http://schemas.microsoft.com/office/powerpoint/2010/main" val="373897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548681"/>
            <a:ext cx="5544616" cy="864095"/>
          </a:xfrm>
        </p:spPr>
        <p:txBody>
          <a:bodyPr/>
          <a:lstStyle/>
          <a:p>
            <a:r>
              <a:rPr lang="es-MX" dirty="0"/>
              <a:t>Socialización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632848" cy="2592288"/>
          </a:xfrm>
        </p:spPr>
        <p:txBody>
          <a:bodyPr/>
          <a:lstStyle/>
          <a:p>
            <a:pPr algn="just"/>
            <a:r>
              <a:rPr lang="es-MX" dirty="0"/>
              <a:t>Convertirse en profesor no consiste en “simple transición de un rol a otro; se trata de un proceso social que implica complejas interacciones entre los futuros profesores y los experimentados y sus situaciones sociales” (</a:t>
            </a:r>
            <a:r>
              <a:rPr lang="es-MX" dirty="0" err="1"/>
              <a:t>Lawson</a:t>
            </a:r>
            <a:r>
              <a:rPr lang="es-MX" dirty="0"/>
              <a:t>, 1992, pág. 164)</a:t>
            </a:r>
          </a:p>
        </p:txBody>
      </p:sp>
    </p:spTree>
    <p:extLst>
      <p:ext uri="{BB962C8B-B14F-4D97-AF65-F5344CB8AC3E}">
        <p14:creationId xmlns:p14="http://schemas.microsoft.com/office/powerpoint/2010/main" val="83604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es-MX" dirty="0"/>
              <a:t>Un relato, en general.</a:t>
            </a:r>
            <a:br>
              <a:rPr lang="es-MX" dirty="0"/>
            </a:br>
            <a:r>
              <a:rPr lang="es-MX" dirty="0"/>
              <a:t>Conclusiones de los experimentados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056784" cy="316835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Convertirse en profesor empieza con el “aprendizaje por observación” (Lortie, 1975)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Los noveles llegan a la formación del profesorado habiendo pasado miles de horas sentados en las aulas en su condición de alumnos, aprendiendo y observando presumiblemente en qué consiste la enseñanza, y algunos de ellos vienen de familias de profesores.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Muchos principiantes entran a dar clases con una confianza previa en su habilidad para enseñar, pero sin “una apreciación de la complejidad y la incertidumbre que implica la relación entre la enseñanza y el aprendizaje” (Weinstein, 1990, pág. 279) </a:t>
            </a:r>
          </a:p>
        </p:txBody>
      </p:sp>
    </p:spTree>
    <p:extLst>
      <p:ext uri="{BB962C8B-B14F-4D97-AF65-F5344CB8AC3E}">
        <p14:creationId xmlns:p14="http://schemas.microsoft.com/office/powerpoint/2010/main" val="80272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720080"/>
          </a:xfrm>
        </p:spPr>
        <p:txBody>
          <a:bodyPr/>
          <a:lstStyle/>
          <a:p>
            <a:r>
              <a:rPr lang="es-MX" dirty="0"/>
              <a:t>El mito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988840"/>
            <a:ext cx="7344816" cy="374441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Muchos de los contenidos que estudian los noveles son irrelevantes para la práctica en el aula. Al igual que las asignaturas metodológicas impartidas por algunos profesores  experimentados.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Esta situación se agrava aún más por la “falta de conexión entre los trabajos del curso y las experiencias en el trabajo en el aula, esto es un problema habitual en la formación del profesorado” (</a:t>
            </a:r>
            <a:r>
              <a:rPr lang="es-MX" dirty="0" err="1"/>
              <a:t>Feiman</a:t>
            </a:r>
            <a:r>
              <a:rPr lang="es-MX" dirty="0"/>
              <a:t>- </a:t>
            </a:r>
            <a:r>
              <a:rPr lang="es-MX" dirty="0" err="1"/>
              <a:t>Nemser</a:t>
            </a:r>
            <a:r>
              <a:rPr lang="es-MX" dirty="0"/>
              <a:t> y </a:t>
            </a:r>
            <a:r>
              <a:rPr lang="es-MX" dirty="0" err="1"/>
              <a:t>Buchmann</a:t>
            </a:r>
            <a:r>
              <a:rPr lang="es-MX" dirty="0"/>
              <a:t>, 1989, pág. 379).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/>
              <a:t>El mito de que la experiencia hace al profesor y, en consecuencia, que la experiencia se explica por ella misma, convierte a las prácticas en un momento de gran valor en la formación del profesorado y en la etapa donde realmente se da la producción de conocimientos.</a:t>
            </a:r>
          </a:p>
        </p:txBody>
      </p:sp>
    </p:spTree>
    <p:extLst>
      <p:ext uri="{BB962C8B-B14F-4D97-AF65-F5344CB8AC3E}">
        <p14:creationId xmlns:p14="http://schemas.microsoft.com/office/powerpoint/2010/main" val="145601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836713"/>
            <a:ext cx="7772400" cy="93610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Razones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064896" cy="4032448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Una formación que respete al profesorado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Centrada en la formación personal, que comprometa a los profesores noveles en la exploración de sus creencias y en los contextos en los que aprenden a enseñar con relación a su responsabilidad moral de preocuparse por los jóvenes y educarla.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 anterior, apoya a un enfoque de la formación del profesorado basado en el proceso y no en los resultados, se trata de un enfoque que desafía a los formadores de los profesores a que consideremos nuestros propios compromisos, nuestras orientaciones hacia lo que está bien.</a:t>
            </a:r>
          </a:p>
        </p:txBody>
      </p:sp>
    </p:spTree>
    <p:extLst>
      <p:ext uri="{BB962C8B-B14F-4D97-AF65-F5344CB8AC3E}">
        <p14:creationId xmlns:p14="http://schemas.microsoft.com/office/powerpoint/2010/main" val="396497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7772400" cy="1080120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Socialización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7920880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proceso de convertirse en profesor es “altamente interactivo”. Un proceso en el “que influyen los profesores y que ellos mismos configuran”.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“ La comunidad configura al individuo…pero el individuo también contribuye a la configuración de la comunidad”.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Convertirse en profesor no consiste en “una simple transición de un rol a otro; se trata de un proceso social que implica complejas interacciones entre los futuros profesores y los experimentados y sus situaciones sociales”.</a:t>
            </a:r>
          </a:p>
        </p:txBody>
      </p:sp>
    </p:spTree>
    <p:extLst>
      <p:ext uri="{BB962C8B-B14F-4D97-AF65-F5344CB8AC3E}">
        <p14:creationId xmlns:p14="http://schemas.microsoft.com/office/powerpoint/2010/main" val="15638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Conclusiones breves de los relatos sobre como convertirse en profesor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628384" cy="496855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aspirantes llegan al mundo de la enseñanza con unas creencias firmemente arraigadas sobre la enseñanza y sobre la propia persona en su condición de profesor, creencias que se han ido forjando a lo largo de los años en que se han sentado en las aulas observando e interactuando con los profesores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ausencia de un conocimiento sobre los estudiantes, sobre los procedimientos a seguir en el aula y sobre pedagogía, las prácticas de formación del profesorado se convierten en un desafío.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3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264" y="332656"/>
            <a:ext cx="7772400" cy="1080120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Conclusiones…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792" y="1628800"/>
            <a:ext cx="7848872" cy="439248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primer año de enseñanza, ejercida ya como profesores, empieza con optimismo, pero rápidamente los profesores noveles se encuentran con dificultades.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problemas sobre el control de la clase-que en parte se deben al poco conocimiento sobre los procedimientos y sobre los estudiantes, entre otras.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Mediante el ensayo y el error, y a veces con la ayuda de otros profesores, los maestros noveles empiezan a adquirir el control y a establecer un programa de docencia.</a:t>
            </a:r>
          </a:p>
        </p:txBody>
      </p:sp>
    </p:spTree>
    <p:extLst>
      <p:ext uri="{BB962C8B-B14F-4D97-AF65-F5344CB8AC3E}">
        <p14:creationId xmlns:p14="http://schemas.microsoft.com/office/powerpoint/2010/main" val="3983542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10121</TotalTime>
  <Words>1431</Words>
  <Application>Microsoft Office PowerPoint</Application>
  <PresentationFormat>Presentación en pantalla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Wingdings</vt:lpstr>
      <vt:lpstr>Segoe UI</vt:lpstr>
      <vt:lpstr>Calibri</vt:lpstr>
      <vt:lpstr>Tema de Office</vt:lpstr>
      <vt:lpstr>Convertirse en Profesor: La persona y la localización social de la formación del profesorado. Robert V. Bullough, Jr. </vt:lpstr>
      <vt:lpstr>Introducción</vt:lpstr>
      <vt:lpstr>Socialización</vt:lpstr>
      <vt:lpstr>Un relato, en general. Conclusiones de los experimentados</vt:lpstr>
      <vt:lpstr>El mito</vt:lpstr>
      <vt:lpstr>Razones</vt:lpstr>
      <vt:lpstr>Socialización</vt:lpstr>
      <vt:lpstr>Conclusiones breves de los relatos sobre como convertirse en profesor</vt:lpstr>
      <vt:lpstr>Conclusiones…</vt:lpstr>
      <vt:lpstr>Etapas, metamorfoseadas</vt:lpstr>
      <vt:lpstr>Experiencia previa y las consideraciones del maestro</vt:lpstr>
      <vt:lpstr>Fuentes influyentes de creencias.</vt:lpstr>
      <vt:lpstr>¿Todo conocimiento tiene sus raíces en las creencias?</vt:lpstr>
      <vt:lpstr>La naturaleza de la actividad de la enseñanza y el proceso de convertirse en profesor.</vt:lpstr>
      <vt:lpstr>Influir sobre las creencias </vt:lpstr>
      <vt:lpstr>Estilo de enseñanza</vt:lpstr>
      <vt:lpstr>El poder de los contextos múltiples</vt:lpstr>
      <vt:lpstr>Muchas 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LUCARA</cp:lastModifiedBy>
  <cp:revision>344</cp:revision>
  <cp:lastPrinted>2013-07-23T16:25:31Z</cp:lastPrinted>
  <dcterms:created xsi:type="dcterms:W3CDTF">2013-05-02T17:14:42Z</dcterms:created>
  <dcterms:modified xsi:type="dcterms:W3CDTF">2016-11-16T01:13:32Z</dcterms:modified>
</cp:coreProperties>
</file>